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693400" cy="7562850"/>
  <p:notesSz cx="10693400" cy="75628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30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7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12/28/2014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12/28/2014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12/28/2014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12/28/2014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684276" cy="9632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12/28/2014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"/>
            <a:ext cx="10692003" cy="75590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67300" y="1357107"/>
            <a:ext cx="8558799" cy="375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7193" y="2073550"/>
            <a:ext cx="8559012" cy="3322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7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12/28/2014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data.worldbank.org/indicator/FS.AST.DOMS.GD.Z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Ilość banków w Polsce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7300" y="5942205"/>
            <a:ext cx="379412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231F20"/>
                </a:solidFill>
                <a:latin typeface="Arial"/>
                <a:cs typeface="Arial"/>
              </a:rPr>
              <a:t>Źródło: Raport o sytuacji banków w 2013 </a:t>
            </a:r>
            <a:r>
              <a:rPr sz="1400" i="1" spc="-5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400" i="1" dirty="0">
                <a:solidFill>
                  <a:srgbClr val="231F20"/>
                </a:solidFill>
                <a:latin typeface="Arial"/>
                <a:cs typeface="Arial"/>
              </a:rPr>
              <a:t>. KNF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76299" y="2169007"/>
          <a:ext cx="8514003" cy="2154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1301"/>
                <a:gridCol w="5682702"/>
              </a:tblGrid>
              <a:tr h="419298">
                <a:tc>
                  <a:txBody>
                    <a:bodyPr/>
                    <a:lstStyle/>
                    <a:p>
                      <a:pPr marL="77025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 koniec 2013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R w="25400">
                      <a:solidFill>
                        <a:srgbClr val="FFFFFF"/>
                      </a:solidFill>
                      <a:prstDash val="solid"/>
                    </a:lnR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426AB3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5400">
                      <a:solidFill>
                        <a:srgbClr val="FFFFFF"/>
                      </a:solidFill>
                      <a:prstDash val="solid"/>
                    </a:lnL>
                    <a:lnB w="254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32005">
                <a:tc>
                  <a:txBody>
                    <a:bodyPr/>
                    <a:lstStyle/>
                    <a:p>
                      <a:pPr marL="14097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ACD6F2"/>
                    </a:solidFill>
                  </a:tcPr>
                </a:tc>
                <a:tc>
                  <a:txBody>
                    <a:bodyPr/>
                    <a:lstStyle/>
                    <a:p>
                      <a:pPr marL="75628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bank państwowy - BGK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5400">
                      <a:solidFill>
                        <a:srgbClr val="FFFFFF"/>
                      </a:solidFill>
                      <a:prstDash val="solid"/>
                    </a:lnL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ACD6F2"/>
                    </a:solidFill>
                  </a:tcPr>
                </a:tc>
              </a:tr>
              <a:tr h="439395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3F5"/>
                    </a:solidFill>
                  </a:tcPr>
                </a:tc>
                <a:tc>
                  <a:txBody>
                    <a:bodyPr/>
                    <a:lstStyle/>
                    <a:p>
                      <a:pPr marL="75628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banków w formie spółek akcyjnych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5400">
                      <a:solidFill>
                        <a:srgbClr val="FFFFFF"/>
                      </a:solidFill>
                      <a:prstDash val="solid"/>
                    </a:lnL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3F5"/>
                    </a:solidFill>
                  </a:tcPr>
                </a:tc>
              </a:tr>
              <a:tr h="431999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ACD6F2"/>
                    </a:solidFill>
                  </a:tcPr>
                </a:tc>
                <a:tc>
                  <a:txBody>
                    <a:bodyPr/>
                    <a:lstStyle/>
                    <a:p>
                      <a:pPr marL="75628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oddziałów instytucji kredytowych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5400">
                      <a:solidFill>
                        <a:srgbClr val="FFFFFF"/>
                      </a:solidFill>
                      <a:prstDash val="solid"/>
                    </a:lnL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ACD6F2"/>
                    </a:solidFill>
                  </a:tcPr>
                </a:tc>
              </a:tr>
              <a:tr h="431998">
                <a:tc>
                  <a:txBody>
                    <a:bodyPr/>
                    <a:lstStyle/>
                    <a:p>
                      <a:pPr marR="10795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571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3F5"/>
                    </a:solidFill>
                  </a:tcPr>
                </a:tc>
                <a:tc>
                  <a:txBody>
                    <a:bodyPr/>
                    <a:lstStyle/>
                    <a:p>
                      <a:pPr marL="75565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banków spółdzielczych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5400">
                      <a:solidFill>
                        <a:srgbClr val="FFFFFF"/>
                      </a:solidFill>
                      <a:prstDash val="solid"/>
                    </a:lnL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3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3195" y="2822397"/>
            <a:ext cx="335280" cy="2556510"/>
          </a:xfrm>
          <a:custGeom>
            <a:avLst/>
            <a:gdLst/>
            <a:ahLst/>
            <a:cxnLst/>
            <a:rect l="l" t="t" r="r" b="b"/>
            <a:pathLst>
              <a:path w="335280" h="2556510">
                <a:moveTo>
                  <a:pt x="0" y="2556001"/>
                </a:moveTo>
                <a:lnTo>
                  <a:pt x="334797" y="2556001"/>
                </a:lnTo>
                <a:lnTo>
                  <a:pt x="334797" y="0"/>
                </a:lnTo>
                <a:lnTo>
                  <a:pt x="0" y="0"/>
                </a:lnTo>
                <a:lnTo>
                  <a:pt x="0" y="2556001"/>
                </a:lnTo>
                <a:close/>
              </a:path>
            </a:pathLst>
          </a:custGeom>
          <a:solidFill>
            <a:srgbClr val="426AB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66402" y="2865602"/>
            <a:ext cx="335280" cy="2513330"/>
          </a:xfrm>
          <a:custGeom>
            <a:avLst/>
            <a:gdLst/>
            <a:ahLst/>
            <a:cxnLst/>
            <a:rect l="l" t="t" r="r" b="b"/>
            <a:pathLst>
              <a:path w="335279" h="2513329">
                <a:moveTo>
                  <a:pt x="0" y="2512796"/>
                </a:moveTo>
                <a:lnTo>
                  <a:pt x="334797" y="2512796"/>
                </a:lnTo>
                <a:lnTo>
                  <a:pt x="334797" y="0"/>
                </a:lnTo>
                <a:lnTo>
                  <a:pt x="0" y="0"/>
                </a:lnTo>
                <a:lnTo>
                  <a:pt x="0" y="2512796"/>
                </a:lnTo>
                <a:close/>
              </a:path>
            </a:pathLst>
          </a:custGeom>
          <a:solidFill>
            <a:srgbClr val="426AB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29596" y="3067202"/>
            <a:ext cx="335280" cy="2311400"/>
          </a:xfrm>
          <a:custGeom>
            <a:avLst/>
            <a:gdLst/>
            <a:ahLst/>
            <a:cxnLst/>
            <a:rect l="l" t="t" r="r" b="b"/>
            <a:pathLst>
              <a:path w="335279" h="2311400">
                <a:moveTo>
                  <a:pt x="0" y="2311196"/>
                </a:moveTo>
                <a:lnTo>
                  <a:pt x="334797" y="2311196"/>
                </a:lnTo>
                <a:lnTo>
                  <a:pt x="334797" y="0"/>
                </a:lnTo>
                <a:lnTo>
                  <a:pt x="0" y="0"/>
                </a:lnTo>
                <a:lnTo>
                  <a:pt x="0" y="2311196"/>
                </a:lnTo>
                <a:close/>
              </a:path>
            </a:pathLst>
          </a:custGeom>
          <a:solidFill>
            <a:srgbClr val="426AB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72003" y="4665598"/>
            <a:ext cx="335280" cy="713105"/>
          </a:xfrm>
          <a:custGeom>
            <a:avLst/>
            <a:gdLst/>
            <a:ahLst/>
            <a:cxnLst/>
            <a:rect l="l" t="t" r="r" b="b"/>
            <a:pathLst>
              <a:path w="335279" h="713104">
                <a:moveTo>
                  <a:pt x="0" y="712800"/>
                </a:moveTo>
                <a:lnTo>
                  <a:pt x="334797" y="712800"/>
                </a:lnTo>
                <a:lnTo>
                  <a:pt x="334797" y="0"/>
                </a:lnTo>
                <a:lnTo>
                  <a:pt x="0" y="0"/>
                </a:lnTo>
                <a:lnTo>
                  <a:pt x="0" y="712800"/>
                </a:lnTo>
                <a:close/>
              </a:path>
            </a:pathLst>
          </a:custGeom>
          <a:solidFill>
            <a:srgbClr val="426AB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08797" y="4622393"/>
            <a:ext cx="335280" cy="756285"/>
          </a:xfrm>
          <a:custGeom>
            <a:avLst/>
            <a:gdLst/>
            <a:ahLst/>
            <a:cxnLst/>
            <a:rect l="l" t="t" r="r" b="b"/>
            <a:pathLst>
              <a:path w="335279" h="756285">
                <a:moveTo>
                  <a:pt x="0" y="756005"/>
                </a:moveTo>
                <a:lnTo>
                  <a:pt x="334797" y="756005"/>
                </a:lnTo>
                <a:lnTo>
                  <a:pt x="334797" y="0"/>
                </a:lnTo>
                <a:lnTo>
                  <a:pt x="0" y="0"/>
                </a:lnTo>
                <a:lnTo>
                  <a:pt x="0" y="756005"/>
                </a:lnTo>
                <a:close/>
              </a:path>
            </a:pathLst>
          </a:custGeom>
          <a:solidFill>
            <a:srgbClr val="426AB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45603" y="4622393"/>
            <a:ext cx="335280" cy="756285"/>
          </a:xfrm>
          <a:custGeom>
            <a:avLst/>
            <a:gdLst/>
            <a:ahLst/>
            <a:cxnLst/>
            <a:rect l="l" t="t" r="r" b="b"/>
            <a:pathLst>
              <a:path w="335279" h="756285">
                <a:moveTo>
                  <a:pt x="0" y="756005"/>
                </a:moveTo>
                <a:lnTo>
                  <a:pt x="334797" y="756005"/>
                </a:lnTo>
                <a:lnTo>
                  <a:pt x="334797" y="0"/>
                </a:lnTo>
                <a:lnTo>
                  <a:pt x="0" y="0"/>
                </a:lnTo>
                <a:lnTo>
                  <a:pt x="0" y="756005"/>
                </a:lnTo>
                <a:close/>
              </a:path>
            </a:pathLst>
          </a:custGeom>
          <a:solidFill>
            <a:srgbClr val="426AB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82396" y="4009110"/>
            <a:ext cx="335280" cy="1369695"/>
          </a:xfrm>
          <a:custGeom>
            <a:avLst/>
            <a:gdLst/>
            <a:ahLst/>
            <a:cxnLst/>
            <a:rect l="l" t="t" r="r" b="b"/>
            <a:pathLst>
              <a:path w="335279" h="1369695">
                <a:moveTo>
                  <a:pt x="0" y="1369288"/>
                </a:moveTo>
                <a:lnTo>
                  <a:pt x="334797" y="1369288"/>
                </a:lnTo>
                <a:lnTo>
                  <a:pt x="334797" y="0"/>
                </a:lnTo>
                <a:lnTo>
                  <a:pt x="0" y="0"/>
                </a:lnTo>
                <a:lnTo>
                  <a:pt x="0" y="1369288"/>
                </a:lnTo>
                <a:close/>
              </a:path>
            </a:pathLst>
          </a:custGeom>
          <a:solidFill>
            <a:srgbClr val="426AB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19203" y="3866400"/>
            <a:ext cx="335280" cy="1512570"/>
          </a:xfrm>
          <a:custGeom>
            <a:avLst/>
            <a:gdLst/>
            <a:ahLst/>
            <a:cxnLst/>
            <a:rect l="l" t="t" r="r" b="b"/>
            <a:pathLst>
              <a:path w="335279" h="1512570">
                <a:moveTo>
                  <a:pt x="0" y="1511998"/>
                </a:moveTo>
                <a:lnTo>
                  <a:pt x="334797" y="1511998"/>
                </a:lnTo>
                <a:lnTo>
                  <a:pt x="334797" y="0"/>
                </a:lnTo>
                <a:lnTo>
                  <a:pt x="0" y="0"/>
                </a:lnTo>
                <a:lnTo>
                  <a:pt x="0" y="1511998"/>
                </a:lnTo>
                <a:close/>
              </a:path>
            </a:pathLst>
          </a:custGeom>
          <a:solidFill>
            <a:srgbClr val="426AB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55996" y="3853802"/>
            <a:ext cx="335280" cy="1524635"/>
          </a:xfrm>
          <a:custGeom>
            <a:avLst/>
            <a:gdLst/>
            <a:ahLst/>
            <a:cxnLst/>
            <a:rect l="l" t="t" r="r" b="b"/>
            <a:pathLst>
              <a:path w="335279" h="1524635">
                <a:moveTo>
                  <a:pt x="0" y="1524596"/>
                </a:moveTo>
                <a:lnTo>
                  <a:pt x="334797" y="1524596"/>
                </a:lnTo>
                <a:lnTo>
                  <a:pt x="334797" y="0"/>
                </a:lnTo>
                <a:lnTo>
                  <a:pt x="0" y="0"/>
                </a:lnTo>
                <a:lnTo>
                  <a:pt x="0" y="1524596"/>
                </a:lnTo>
                <a:close/>
              </a:path>
            </a:pathLst>
          </a:custGeom>
          <a:solidFill>
            <a:srgbClr val="426AB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92802" y="3506406"/>
            <a:ext cx="335280" cy="1872614"/>
          </a:xfrm>
          <a:custGeom>
            <a:avLst/>
            <a:gdLst/>
            <a:ahLst/>
            <a:cxnLst/>
            <a:rect l="l" t="t" r="r" b="b"/>
            <a:pathLst>
              <a:path w="335279" h="1872614">
                <a:moveTo>
                  <a:pt x="0" y="1871992"/>
                </a:moveTo>
                <a:lnTo>
                  <a:pt x="334797" y="1871992"/>
                </a:lnTo>
                <a:lnTo>
                  <a:pt x="334797" y="0"/>
                </a:lnTo>
                <a:lnTo>
                  <a:pt x="0" y="0"/>
                </a:lnTo>
                <a:lnTo>
                  <a:pt x="0" y="1871992"/>
                </a:lnTo>
                <a:close/>
              </a:path>
            </a:pathLst>
          </a:custGeom>
          <a:solidFill>
            <a:srgbClr val="426AB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7300" y="1357107"/>
            <a:ext cx="7630795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Udział kredytów udzielonych przez sektor finansowy w PKB (w %)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76240" y="2482928"/>
            <a:ext cx="322580" cy="3006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250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1350"/>
              </a:lnSpc>
              <a:spcBef>
                <a:spcPts val="16"/>
              </a:spcBef>
            </a:pPr>
            <a:endParaRPr sz="1350"/>
          </a:p>
          <a:p>
            <a:pPr>
              <a:lnSpc>
                <a:spcPts val="1400"/>
              </a:lnSpc>
            </a:pPr>
            <a:endParaRPr sz="1400"/>
          </a:p>
          <a:p>
            <a:pPr algn="ctr">
              <a:lnSpc>
                <a:spcPct val="100000"/>
              </a:lnSpc>
            </a:pP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200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1250"/>
              </a:lnSpc>
              <a:spcBef>
                <a:spcPts val="33"/>
              </a:spcBef>
            </a:pPr>
            <a:endParaRPr sz="1250"/>
          </a:p>
          <a:p>
            <a:pPr>
              <a:lnSpc>
                <a:spcPts val="1400"/>
              </a:lnSpc>
            </a:pPr>
            <a:endParaRPr sz="1400"/>
          </a:p>
          <a:p>
            <a:pPr algn="ctr">
              <a:lnSpc>
                <a:spcPct val="100000"/>
              </a:lnSpc>
            </a:pP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150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1400"/>
              </a:lnSpc>
            </a:pPr>
            <a:endParaRPr sz="1400"/>
          </a:p>
          <a:p>
            <a:pPr>
              <a:lnSpc>
                <a:spcPts val="1400"/>
              </a:lnSpc>
              <a:spcBef>
                <a:spcPts val="29"/>
              </a:spcBef>
            </a:pPr>
            <a:endParaRPr sz="1400"/>
          </a:p>
          <a:p>
            <a:pPr algn="ctr">
              <a:lnSpc>
                <a:spcPct val="100000"/>
              </a:lnSpc>
            </a:pP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100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19"/>
              </a:spcBef>
            </a:pPr>
            <a:endParaRPr sz="1200"/>
          </a:p>
          <a:p>
            <a:pPr>
              <a:lnSpc>
                <a:spcPts val="1400"/>
              </a:lnSpc>
            </a:pPr>
            <a:endParaRPr sz="1400"/>
          </a:p>
          <a:p>
            <a:pPr marL="98425" algn="ctr">
              <a:lnSpc>
                <a:spcPct val="100000"/>
              </a:lnSpc>
            </a:pP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50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11"/>
              </a:spcBef>
            </a:pPr>
            <a:endParaRPr sz="1200"/>
          </a:p>
          <a:p>
            <a:pPr>
              <a:lnSpc>
                <a:spcPts val="1400"/>
              </a:lnSpc>
            </a:pPr>
            <a:endParaRPr sz="1400"/>
          </a:p>
          <a:p>
            <a:pPr marL="197485" algn="ctr">
              <a:lnSpc>
                <a:spcPct val="100000"/>
              </a:lnSpc>
            </a:pP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38038" y="5509464"/>
            <a:ext cx="28702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USA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42304" y="5509464"/>
            <a:ext cx="58293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Hiszpania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63283" y="5509464"/>
            <a:ext cx="67500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. Brytania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39329" y="5509464"/>
            <a:ext cx="441959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Włochy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02599" y="5509464"/>
            <a:ext cx="44894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Francja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94063" y="5509464"/>
            <a:ext cx="39941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Grecja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25456" y="5509464"/>
            <a:ext cx="44894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Niemcy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16920" y="5509464"/>
            <a:ext cx="39243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Węgry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255425" y="5509464"/>
            <a:ext cx="44894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Czechy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43333" y="5509464"/>
            <a:ext cx="407034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Polska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947301" y="2599286"/>
            <a:ext cx="7664450" cy="0"/>
          </a:xfrm>
          <a:custGeom>
            <a:avLst/>
            <a:gdLst/>
            <a:ahLst/>
            <a:cxnLst/>
            <a:rect l="l" t="t" r="r" b="b"/>
            <a:pathLst>
              <a:path w="7664450">
                <a:moveTo>
                  <a:pt x="0" y="0"/>
                </a:moveTo>
                <a:lnTo>
                  <a:pt x="7663916" y="0"/>
                </a:lnTo>
              </a:path>
            </a:pathLst>
          </a:custGeom>
          <a:ln w="6337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47301" y="3156585"/>
            <a:ext cx="7664450" cy="0"/>
          </a:xfrm>
          <a:custGeom>
            <a:avLst/>
            <a:gdLst/>
            <a:ahLst/>
            <a:cxnLst/>
            <a:rect l="l" t="t" r="r" b="b"/>
            <a:pathLst>
              <a:path w="7664450">
                <a:moveTo>
                  <a:pt x="0" y="0"/>
                </a:moveTo>
                <a:lnTo>
                  <a:pt x="7663916" y="0"/>
                </a:lnTo>
              </a:path>
            </a:pathLst>
          </a:custGeom>
          <a:ln w="6337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47301" y="3713885"/>
            <a:ext cx="7664450" cy="0"/>
          </a:xfrm>
          <a:custGeom>
            <a:avLst/>
            <a:gdLst/>
            <a:ahLst/>
            <a:cxnLst/>
            <a:rect l="l" t="t" r="r" b="b"/>
            <a:pathLst>
              <a:path w="7664450">
                <a:moveTo>
                  <a:pt x="0" y="0"/>
                </a:moveTo>
                <a:lnTo>
                  <a:pt x="7663916" y="0"/>
                </a:lnTo>
              </a:path>
            </a:pathLst>
          </a:custGeom>
          <a:ln w="6337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47301" y="4271183"/>
            <a:ext cx="7664450" cy="0"/>
          </a:xfrm>
          <a:custGeom>
            <a:avLst/>
            <a:gdLst/>
            <a:ahLst/>
            <a:cxnLst/>
            <a:rect l="l" t="t" r="r" b="b"/>
            <a:pathLst>
              <a:path w="7664450">
                <a:moveTo>
                  <a:pt x="0" y="0"/>
                </a:moveTo>
                <a:lnTo>
                  <a:pt x="7663916" y="0"/>
                </a:lnTo>
              </a:path>
            </a:pathLst>
          </a:custGeom>
          <a:ln w="6337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47301" y="4828483"/>
            <a:ext cx="7664450" cy="0"/>
          </a:xfrm>
          <a:custGeom>
            <a:avLst/>
            <a:gdLst/>
            <a:ahLst/>
            <a:cxnLst/>
            <a:rect l="l" t="t" r="r" b="b"/>
            <a:pathLst>
              <a:path w="7664450">
                <a:moveTo>
                  <a:pt x="0" y="0"/>
                </a:moveTo>
                <a:lnTo>
                  <a:pt x="7663916" y="0"/>
                </a:lnTo>
              </a:path>
            </a:pathLst>
          </a:custGeom>
          <a:ln w="6337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47301" y="5381283"/>
            <a:ext cx="7664450" cy="0"/>
          </a:xfrm>
          <a:custGeom>
            <a:avLst/>
            <a:gdLst/>
            <a:ahLst/>
            <a:cxnLst/>
            <a:rect l="l" t="t" r="r" b="b"/>
            <a:pathLst>
              <a:path w="7664450">
                <a:moveTo>
                  <a:pt x="0" y="0"/>
                </a:moveTo>
                <a:lnTo>
                  <a:pt x="7663916" y="0"/>
                </a:lnTo>
              </a:path>
            </a:pathLst>
          </a:custGeom>
          <a:ln w="3169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97831" y="2598141"/>
            <a:ext cx="0" cy="2788920"/>
          </a:xfrm>
          <a:custGeom>
            <a:avLst/>
            <a:gdLst/>
            <a:ahLst/>
            <a:cxnLst/>
            <a:rect l="l" t="t" r="r" b="b"/>
            <a:pathLst>
              <a:path h="2788920">
                <a:moveTo>
                  <a:pt x="0" y="0"/>
                </a:moveTo>
                <a:lnTo>
                  <a:pt x="0" y="2788754"/>
                </a:lnTo>
              </a:path>
            </a:pathLst>
          </a:custGeom>
          <a:ln w="3169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81982" y="5399439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99" y="0"/>
                </a:lnTo>
              </a:path>
            </a:pathLst>
          </a:custGeom>
          <a:ln w="1363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41814" y="5399439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99" y="0"/>
                </a:lnTo>
              </a:path>
            </a:pathLst>
          </a:custGeom>
          <a:ln w="1363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61477" y="5399439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99" y="0"/>
                </a:lnTo>
              </a:path>
            </a:pathLst>
          </a:custGeom>
          <a:ln w="1363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01645" y="5399439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99" y="0"/>
                </a:lnTo>
              </a:path>
            </a:pathLst>
          </a:custGeom>
          <a:ln w="1363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21309" y="5399439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99" y="0"/>
                </a:lnTo>
              </a:path>
            </a:pathLst>
          </a:custGeom>
          <a:ln w="1363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81140" y="5399439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99" y="0"/>
                </a:lnTo>
              </a:path>
            </a:pathLst>
          </a:custGeom>
          <a:ln w="1363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540972" y="5399439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99" y="0"/>
                </a:lnTo>
              </a:path>
            </a:pathLst>
          </a:custGeom>
          <a:ln w="1363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300804" y="5399439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99" y="0"/>
                </a:lnTo>
              </a:path>
            </a:pathLst>
          </a:custGeom>
          <a:ln w="1363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060635" y="5399439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99" y="0"/>
                </a:lnTo>
              </a:path>
            </a:pathLst>
          </a:custGeom>
          <a:ln w="1363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820467" y="5399439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99" y="0"/>
                </a:lnTo>
              </a:path>
            </a:pathLst>
          </a:custGeom>
          <a:ln w="1363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580298" y="5399439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99" y="0"/>
                </a:lnTo>
              </a:path>
            </a:pathLst>
          </a:custGeom>
          <a:ln w="1363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067300" y="5942205"/>
            <a:ext cx="513778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Źródło: http://data.worldbank.org/indicator/FS.AS</a:t>
            </a:r>
            <a:r>
              <a:rPr sz="1400" i="1" spc="-130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T</a:t>
            </a:r>
            <a:r>
              <a:rPr sz="1400" i="1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.DOMS.GD.ZS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Koncentracja sektora bankowego w 2013 </a:t>
            </a:r>
            <a:r>
              <a:rPr spc="-135" dirty="0"/>
              <a:t>r</a:t>
            </a:r>
            <a:r>
              <a:rPr dirty="0"/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7300" y="5942205"/>
            <a:ext cx="425577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231F20"/>
                </a:solidFill>
                <a:latin typeface="Arial"/>
                <a:cs typeface="Arial"/>
              </a:rPr>
              <a:t>Źródło: Raport o sytuacji banków w 2013 </a:t>
            </a:r>
            <a:r>
              <a:rPr sz="1400" i="1" spc="-5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400" i="1" dirty="0">
                <a:solidFill>
                  <a:srgbClr val="231F20"/>
                </a:solidFill>
                <a:latin typeface="Arial"/>
                <a:cs typeface="Arial"/>
              </a:rPr>
              <a:t>. KN</a:t>
            </a:r>
            <a:r>
              <a:rPr sz="1400" i="1" spc="-18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400" i="1" dirty="0">
                <a:solidFill>
                  <a:srgbClr val="231F20"/>
                </a:solidFill>
                <a:latin typeface="Arial"/>
                <a:cs typeface="Arial"/>
              </a:rPr>
              <a:t>, s. 13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76299" y="2169007"/>
          <a:ext cx="8514003" cy="17226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1301"/>
                <a:gridCol w="5682702"/>
              </a:tblGrid>
              <a:tr h="419298">
                <a:tc gridSpan="2"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Udział 5-ciu największych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426A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32005">
                <a:tc>
                  <a:txBody>
                    <a:bodyPr/>
                    <a:lstStyle/>
                    <a:p>
                      <a:pPr marL="9359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aktywa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ACD6F2"/>
                    </a:solidFill>
                  </a:tcPr>
                </a:tc>
                <a:tc>
                  <a:txBody>
                    <a:bodyPr/>
                    <a:lstStyle/>
                    <a:p>
                      <a:pPr marR="42354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46,1%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5400">
                      <a:solidFill>
                        <a:srgbClr val="FFFFFF"/>
                      </a:solidFill>
                      <a:prstDash val="solid"/>
                    </a:lnL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ACD6F2"/>
                    </a:solidFill>
                  </a:tcPr>
                </a:tc>
              </a:tr>
              <a:tr h="439395">
                <a:tc>
                  <a:txBody>
                    <a:bodyPr/>
                    <a:lstStyle/>
                    <a:p>
                      <a:pPr marL="9359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kredyty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3F5"/>
                    </a:solidFill>
                  </a:tcPr>
                </a:tc>
                <a:tc>
                  <a:txBody>
                    <a:bodyPr/>
                    <a:lstStyle/>
                    <a:p>
                      <a:pPr marR="42354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42,5%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5400">
                      <a:solidFill>
                        <a:srgbClr val="FFFFFF"/>
                      </a:solidFill>
                      <a:prstDash val="solid"/>
                    </a:lnL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3F5"/>
                    </a:solidFill>
                  </a:tcPr>
                </a:tc>
              </a:tr>
              <a:tr h="431999">
                <a:tc>
                  <a:txBody>
                    <a:bodyPr/>
                    <a:lstStyle/>
                    <a:p>
                      <a:pPr marL="9359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depozyty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ACD6F2"/>
                    </a:solidFill>
                  </a:tcPr>
                </a:tc>
                <a:tc>
                  <a:txBody>
                    <a:bodyPr/>
                    <a:lstStyle/>
                    <a:p>
                      <a:pPr marR="42354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45,9%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5400">
                      <a:solidFill>
                        <a:srgbClr val="FFFFFF"/>
                      </a:solidFill>
                      <a:prstDash val="solid"/>
                    </a:lnL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ACD6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76299" y="4035387"/>
          <a:ext cx="8514003" cy="17226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1301"/>
                <a:gridCol w="5682702"/>
              </a:tblGrid>
              <a:tr h="419291">
                <a:tc gridSpan="2"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Udział 10-ciu największych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426A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32001">
                <a:tc>
                  <a:txBody>
                    <a:bodyPr/>
                    <a:lstStyle/>
                    <a:p>
                      <a:pPr marL="9359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aktywa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ACD6F2"/>
                    </a:solidFill>
                  </a:tcPr>
                </a:tc>
                <a:tc>
                  <a:txBody>
                    <a:bodyPr/>
                    <a:lstStyle/>
                    <a:p>
                      <a:pPr marR="42354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67,7%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5400">
                      <a:solidFill>
                        <a:srgbClr val="FFFFFF"/>
                      </a:solidFill>
                      <a:prstDash val="solid"/>
                    </a:lnL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ACD6F2"/>
                    </a:solidFill>
                  </a:tcPr>
                </a:tc>
              </a:tr>
              <a:tr h="439396">
                <a:tc>
                  <a:txBody>
                    <a:bodyPr/>
                    <a:lstStyle/>
                    <a:p>
                      <a:pPr marL="9359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kredyty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3F5"/>
                    </a:solidFill>
                  </a:tcPr>
                </a:tc>
                <a:tc>
                  <a:txBody>
                    <a:bodyPr/>
                    <a:lstStyle/>
                    <a:p>
                      <a:pPr marR="42354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68,1%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5400">
                      <a:solidFill>
                        <a:srgbClr val="FFFFFF"/>
                      </a:solidFill>
                      <a:prstDash val="solid"/>
                    </a:lnL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3F5"/>
                    </a:solidFill>
                  </a:tcPr>
                </a:tc>
              </a:tr>
              <a:tr h="432001">
                <a:tc>
                  <a:txBody>
                    <a:bodyPr/>
                    <a:lstStyle/>
                    <a:p>
                      <a:pPr marL="9359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depozyty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ACD6F2"/>
                    </a:solidFill>
                  </a:tcPr>
                </a:tc>
                <a:tc>
                  <a:txBody>
                    <a:bodyPr/>
                    <a:lstStyle/>
                    <a:p>
                      <a:pPr marR="42354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71,0%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25400">
                      <a:solidFill>
                        <a:srgbClr val="FFFFFF"/>
                      </a:solidFill>
                      <a:prstDash val="solid"/>
                    </a:lnL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ACD6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Dobre strony konkurencji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7300" y="2073388"/>
            <a:ext cx="4173854" cy="833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+ bogatsza oferta usług dla klientów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2100"/>
              </a:lnSpc>
              <a:spcBef>
                <a:spcPts val="59"/>
              </a:spcBef>
            </a:pPr>
            <a:endParaRPr sz="2100"/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+ lepsze warunki (cena, dostępność etc.)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7300" y="3637108"/>
            <a:ext cx="5221605" cy="155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Złe strony konkurencji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700"/>
              </a:lnSpc>
              <a:spcBef>
                <a:spcPts val="59"/>
              </a:spcBef>
            </a:pPr>
            <a:endParaRPr sz="2700"/>
          </a:p>
          <a:p>
            <a:pPr marL="215900" indent="-203200">
              <a:lnSpc>
                <a:spcPct val="100000"/>
              </a:lnSpc>
              <a:buClr>
                <a:srgbClr val="231F20"/>
              </a:buClr>
              <a:buFont typeface="Arial"/>
              <a:buChar char="-"/>
              <a:tabLst>
                <a:tab pos="216535" algn="l"/>
              </a:tabLst>
            </a:pP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wyższe koszty banków (przerzucane na klientów)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2100"/>
              </a:lnSpc>
              <a:spcBef>
                <a:spcPts val="59"/>
              </a:spcBef>
              <a:buClr>
                <a:srgbClr val="231F20"/>
              </a:buClr>
              <a:buFont typeface="Arial"/>
              <a:buChar char="-"/>
            </a:pPr>
            <a:endParaRPr sz="2100"/>
          </a:p>
          <a:p>
            <a:pPr marL="151765" indent="-139065">
              <a:lnSpc>
                <a:spcPct val="100000"/>
              </a:lnSpc>
              <a:buClr>
                <a:srgbClr val="231F20"/>
              </a:buClr>
              <a:buFont typeface="Arial"/>
              <a:buChar char="-"/>
              <a:tabLst>
                <a:tab pos="152400" algn="l"/>
              </a:tabLst>
            </a:pP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pokusa podejmowania nadmiernego ryzyka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Dźwignia finansowa (lewar)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7300" y="2073276"/>
            <a:ext cx="8397875" cy="1115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34300"/>
              </a:lnSpc>
            </a:pP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Generowanie zysków przy wykorzystaniu kapitału pożyczonego zamiast własnego. Im wyższa dźwignia, tym wyższy udział kapitału pożyczonego w relacji do kapitału własnego, a więc tym wyższa stopa zwrotu (opłacalność inwestycji).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4715" y="1606858"/>
            <a:ext cx="7612602" cy="43323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9910" y="6800294"/>
            <a:ext cx="443883" cy="395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581729"/>
            <a:ext cx="10687685" cy="0"/>
          </a:xfrm>
          <a:custGeom>
            <a:avLst/>
            <a:gdLst/>
            <a:ahLst/>
            <a:cxnLst/>
            <a:rect l="l" t="t" r="r" b="b"/>
            <a:pathLst>
              <a:path w="10687685">
                <a:moveTo>
                  <a:pt x="0" y="0"/>
                </a:moveTo>
                <a:lnTo>
                  <a:pt x="10687564" y="0"/>
                </a:lnTo>
              </a:path>
            </a:pathLst>
          </a:custGeom>
          <a:ln w="13315">
            <a:solidFill>
              <a:srgbClr val="B8BCD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6960" y="6821306"/>
            <a:ext cx="1766570" cy="0"/>
          </a:xfrm>
          <a:custGeom>
            <a:avLst/>
            <a:gdLst/>
            <a:ahLst/>
            <a:cxnLst/>
            <a:rect l="l" t="t" r="r" b="b"/>
            <a:pathLst>
              <a:path w="1766570">
                <a:moveTo>
                  <a:pt x="0" y="0"/>
                </a:moveTo>
                <a:lnTo>
                  <a:pt x="1766465" y="0"/>
                </a:lnTo>
              </a:path>
            </a:pathLst>
          </a:custGeom>
          <a:ln w="13315">
            <a:solidFill>
              <a:srgbClr val="23747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34204" y="6777003"/>
            <a:ext cx="1054100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90100"/>
              </a:lnSpc>
            </a:pPr>
            <a:r>
              <a:rPr sz="1050" spc="-65" dirty="0">
                <a:solidFill>
                  <a:srgbClr val="288964"/>
                </a:solidFill>
                <a:latin typeface="Times New Roman"/>
                <a:cs typeface="Times New Roman"/>
              </a:rPr>
              <a:t>F</a:t>
            </a:r>
            <a:r>
              <a:rPr sz="1050" spc="30" dirty="0">
                <a:solidFill>
                  <a:srgbClr val="288964"/>
                </a:solidFill>
                <a:latin typeface="Times New Roman"/>
                <a:cs typeface="Times New Roman"/>
              </a:rPr>
              <a:t>undacja</a:t>
            </a:r>
            <a:r>
              <a:rPr sz="1050" spc="15" dirty="0">
                <a:solidFill>
                  <a:srgbClr val="288964"/>
                </a:solidFill>
                <a:latin typeface="Times New Roman"/>
                <a:cs typeface="Times New Roman"/>
              </a:rPr>
              <a:t> </a:t>
            </a:r>
            <a:r>
              <a:rPr sz="1050" spc="-5" dirty="0">
                <a:solidFill>
                  <a:srgbClr val="288964"/>
                </a:solidFill>
                <a:latin typeface="Times New Roman"/>
                <a:cs typeface="Times New Roman"/>
              </a:rPr>
              <a:t>Młodzieżowej </a:t>
            </a:r>
            <a:r>
              <a:rPr sz="1050" spc="5" dirty="0">
                <a:solidFill>
                  <a:srgbClr val="288964"/>
                </a:solidFill>
                <a:latin typeface="Times New Roman"/>
                <a:cs typeface="Times New Roman"/>
              </a:rPr>
              <a:t>Przedsiębiorczości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29877" y="6840327"/>
            <a:ext cx="2165350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285" dirty="0">
                <a:solidFill>
                  <a:srgbClr val="2A4B82"/>
                </a:solidFill>
                <a:latin typeface="Arial"/>
                <a:cs typeface="Arial"/>
              </a:rPr>
              <a:t>F</a:t>
            </a:r>
            <a:r>
              <a:rPr sz="1300" spc="-40" dirty="0">
                <a:solidFill>
                  <a:srgbClr val="2A4B82"/>
                </a:solidFill>
                <a:latin typeface="Arial"/>
                <a:cs typeface="Arial"/>
              </a:rPr>
              <a:t>un</a:t>
            </a:r>
            <a:r>
              <a:rPr sz="1300" spc="-145" dirty="0">
                <a:solidFill>
                  <a:srgbClr val="2A4B82"/>
                </a:solidFill>
                <a:latin typeface="Arial"/>
                <a:cs typeface="Arial"/>
              </a:rPr>
              <a:t>d</a:t>
            </a:r>
            <a:r>
              <a:rPr sz="1300" spc="-75" dirty="0">
                <a:solidFill>
                  <a:srgbClr val="2A4B82"/>
                </a:solidFill>
                <a:latin typeface="Arial"/>
                <a:cs typeface="Arial"/>
              </a:rPr>
              <a:t>acja</a:t>
            </a:r>
            <a:r>
              <a:rPr sz="1300" spc="-50" dirty="0">
                <a:solidFill>
                  <a:srgbClr val="2A4B82"/>
                </a:solidFill>
                <a:latin typeface="Arial"/>
                <a:cs typeface="Arial"/>
              </a:rPr>
              <a:t> Kro</a:t>
            </a:r>
            <a:r>
              <a:rPr sz="1300" spc="-155" dirty="0">
                <a:solidFill>
                  <a:srgbClr val="2A4B82"/>
                </a:solidFill>
                <a:latin typeface="Arial"/>
                <a:cs typeface="Arial"/>
              </a:rPr>
              <a:t>n</a:t>
            </a:r>
            <a:r>
              <a:rPr sz="1300" spc="-45" dirty="0">
                <a:solidFill>
                  <a:srgbClr val="2A4B82"/>
                </a:solidFill>
                <a:latin typeface="Arial"/>
                <a:cs typeface="Arial"/>
              </a:rPr>
              <a:t>e</a:t>
            </a:r>
            <a:r>
              <a:rPr sz="1300" spc="-80" dirty="0">
                <a:solidFill>
                  <a:srgbClr val="2A4B82"/>
                </a:solidFill>
                <a:latin typeface="Arial"/>
                <a:cs typeface="Arial"/>
              </a:rPr>
              <a:t>n</a:t>
            </a:r>
            <a:r>
              <a:rPr sz="1300" spc="5" dirty="0">
                <a:solidFill>
                  <a:srgbClr val="2A4B82"/>
                </a:solidFill>
                <a:latin typeface="Arial"/>
                <a:cs typeface="Arial"/>
              </a:rPr>
              <a:t>berga]</a:t>
            </a:r>
            <a:r>
              <a:rPr sz="1300" spc="175" dirty="0">
                <a:solidFill>
                  <a:srgbClr val="2A4B82"/>
                </a:solidFill>
                <a:latin typeface="Arial"/>
                <a:cs typeface="Arial"/>
              </a:rPr>
              <a:t> </a:t>
            </a:r>
            <a:r>
              <a:rPr sz="900" spc="25" dirty="0">
                <a:solidFill>
                  <a:srgbClr val="6277A5"/>
                </a:solidFill>
                <a:latin typeface="Times New Roman"/>
                <a:cs typeface="Times New Roman"/>
              </a:rPr>
              <a:t>inspi</a:t>
            </a:r>
            <a:r>
              <a:rPr sz="900" spc="85" dirty="0">
                <a:solidFill>
                  <a:srgbClr val="6277A5"/>
                </a:solidFill>
                <a:latin typeface="Times New Roman"/>
                <a:cs typeface="Times New Roman"/>
              </a:rPr>
              <a:t>r</a:t>
            </a:r>
            <a:r>
              <a:rPr sz="900" spc="-35" dirty="0">
                <a:solidFill>
                  <a:srgbClr val="6277A5"/>
                </a:solidFill>
                <a:latin typeface="Times New Roman"/>
                <a:cs typeface="Times New Roman"/>
              </a:rPr>
              <a:t>cia</a:t>
            </a:r>
            <a:r>
              <a:rPr sz="900" spc="45" dirty="0">
                <a:solidFill>
                  <a:srgbClr val="6277A5"/>
                </a:solidFill>
                <a:latin typeface="Times New Roman"/>
                <a:cs typeface="Times New Roman"/>
              </a:rPr>
              <a:t> </a:t>
            </a:r>
            <a:r>
              <a:rPr sz="900" spc="90" dirty="0">
                <a:solidFill>
                  <a:srgbClr val="828AAC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22697" y="6945502"/>
            <a:ext cx="1193800" cy="23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-12944" dirty="0">
                <a:solidFill>
                  <a:srgbClr val="0A4942"/>
                </a:solidFill>
                <a:latin typeface="Times New Roman"/>
                <a:cs typeface="Times New Roman"/>
              </a:rPr>
              <a:t>•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9821" y="6945502"/>
            <a:ext cx="1787525" cy="23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solidFill>
                  <a:srgbClr val="186D66"/>
                </a:solidFill>
                <a:latin typeface="Times New Roman"/>
                <a:cs typeface="Times New Roman"/>
              </a:rPr>
              <a:t>Narod</a:t>
            </a:r>
            <a:r>
              <a:rPr sz="1450" spc="40" dirty="0">
                <a:solidFill>
                  <a:srgbClr val="186D66"/>
                </a:solidFill>
                <a:latin typeface="Times New Roman"/>
                <a:cs typeface="Times New Roman"/>
              </a:rPr>
              <a:t>o</a:t>
            </a:r>
            <a:r>
              <a:rPr sz="1450" spc="15" dirty="0">
                <a:solidFill>
                  <a:srgbClr val="186D66"/>
                </a:solidFill>
                <a:latin typeface="Times New Roman"/>
                <a:cs typeface="Times New Roman"/>
              </a:rPr>
              <a:t>wy</a:t>
            </a:r>
            <a:r>
              <a:rPr sz="1450" spc="30" dirty="0">
                <a:solidFill>
                  <a:srgbClr val="186D66"/>
                </a:solidFill>
                <a:latin typeface="Times New Roman"/>
                <a:cs typeface="Times New Roman"/>
              </a:rPr>
              <a:t> </a:t>
            </a:r>
            <a:r>
              <a:rPr sz="1450" spc="-105" dirty="0">
                <a:solidFill>
                  <a:srgbClr val="186D66"/>
                </a:solidFill>
                <a:latin typeface="Times New Roman"/>
                <a:cs typeface="Times New Roman"/>
              </a:rPr>
              <a:t>B</a:t>
            </a:r>
            <a:r>
              <a:rPr sz="1450" spc="75" dirty="0">
                <a:solidFill>
                  <a:srgbClr val="186D66"/>
                </a:solidFill>
                <a:latin typeface="Times New Roman"/>
                <a:cs typeface="Times New Roman"/>
              </a:rPr>
              <a:t>ank</a:t>
            </a:r>
            <a:r>
              <a:rPr sz="1450" spc="20" dirty="0">
                <a:solidFill>
                  <a:srgbClr val="186D66"/>
                </a:solidFill>
                <a:latin typeface="Times New Roman"/>
                <a:cs typeface="Times New Roman"/>
              </a:rPr>
              <a:t> </a:t>
            </a:r>
            <a:r>
              <a:rPr sz="1450" spc="-45" dirty="0">
                <a:solidFill>
                  <a:srgbClr val="186D66"/>
                </a:solidFill>
                <a:latin typeface="Times New Roman"/>
                <a:cs typeface="Times New Roman"/>
              </a:rPr>
              <a:t>P</a:t>
            </a:r>
            <a:r>
              <a:rPr sz="1450" spc="5" dirty="0">
                <a:solidFill>
                  <a:srgbClr val="186D66"/>
                </a:solidFill>
                <a:latin typeface="Times New Roman"/>
                <a:cs typeface="Times New Roman"/>
              </a:rPr>
              <a:t>o</a:t>
            </a:r>
            <a:r>
              <a:rPr sz="1450" spc="10" dirty="0">
                <a:solidFill>
                  <a:srgbClr val="186D66"/>
                </a:solidFill>
                <a:latin typeface="Times New Roman"/>
                <a:cs typeface="Times New Roman"/>
              </a:rPr>
              <a:t>l</a:t>
            </a:r>
            <a:r>
              <a:rPr sz="1450" spc="-80" dirty="0">
                <a:solidFill>
                  <a:srgbClr val="186D66"/>
                </a:solidFill>
                <a:latin typeface="Times New Roman"/>
                <a:cs typeface="Times New Roman"/>
              </a:rPr>
              <a:t>s</a:t>
            </a:r>
            <a:r>
              <a:rPr sz="1450" spc="5" dirty="0">
                <a:solidFill>
                  <a:srgbClr val="186D66"/>
                </a:solidFill>
                <a:latin typeface="Times New Roman"/>
                <a:cs typeface="Times New Roman"/>
              </a:rPr>
              <a:t>ki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62480" y="7029188"/>
            <a:ext cx="969644" cy="21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15" dirty="0">
                <a:solidFill>
                  <a:srgbClr val="2A4B82"/>
                </a:solidFill>
                <a:latin typeface="Arial"/>
                <a:cs typeface="Arial"/>
              </a:rPr>
              <a:t>c</a:t>
            </a:r>
            <a:r>
              <a:rPr sz="1350" spc="50" dirty="0">
                <a:solidFill>
                  <a:srgbClr val="4F3F69"/>
                </a:solidFill>
                <a:latin typeface="Arial"/>
                <a:cs typeface="Arial"/>
              </a:rPr>
              <a:t>ffi</a:t>
            </a:r>
            <a:r>
              <a:rPr sz="1350" spc="-125" dirty="0">
                <a:solidFill>
                  <a:srgbClr val="4F3F69"/>
                </a:solidFill>
                <a:latin typeface="Arial"/>
                <a:cs typeface="Arial"/>
              </a:rPr>
              <a:t> </a:t>
            </a:r>
            <a:r>
              <a:rPr sz="1350" spc="-50" dirty="0">
                <a:solidFill>
                  <a:srgbClr val="2A4B82"/>
                </a:solidFill>
                <a:latin typeface="Arial"/>
                <a:cs typeface="Arial"/>
              </a:rPr>
              <a:t>handlowy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76509" y="7105388"/>
            <a:ext cx="539115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20" dirty="0">
                <a:solidFill>
                  <a:srgbClr val="4D6B9C"/>
                </a:solidFill>
                <a:latin typeface="Arial"/>
                <a:cs typeface="Arial"/>
              </a:rPr>
              <a:t>do</a:t>
            </a:r>
            <a:r>
              <a:rPr sz="750" spc="-5" dirty="0">
                <a:solidFill>
                  <a:srgbClr val="4D6B9C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4D6B9C"/>
                </a:solidFill>
                <a:latin typeface="Arial"/>
                <a:cs typeface="Arial"/>
              </a:rPr>
              <a:t>działania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4715" y="1606858"/>
            <a:ext cx="7612602" cy="43323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9910" y="6800294"/>
            <a:ext cx="443883" cy="395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581729"/>
            <a:ext cx="10687685" cy="0"/>
          </a:xfrm>
          <a:custGeom>
            <a:avLst/>
            <a:gdLst/>
            <a:ahLst/>
            <a:cxnLst/>
            <a:rect l="l" t="t" r="r" b="b"/>
            <a:pathLst>
              <a:path w="10687685">
                <a:moveTo>
                  <a:pt x="0" y="0"/>
                </a:moveTo>
                <a:lnTo>
                  <a:pt x="10687564" y="0"/>
                </a:lnTo>
              </a:path>
            </a:pathLst>
          </a:custGeom>
          <a:ln w="13315">
            <a:solidFill>
              <a:srgbClr val="B8BCD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6960" y="6821306"/>
            <a:ext cx="1766570" cy="0"/>
          </a:xfrm>
          <a:custGeom>
            <a:avLst/>
            <a:gdLst/>
            <a:ahLst/>
            <a:cxnLst/>
            <a:rect l="l" t="t" r="r" b="b"/>
            <a:pathLst>
              <a:path w="1766570">
                <a:moveTo>
                  <a:pt x="0" y="0"/>
                </a:moveTo>
                <a:lnTo>
                  <a:pt x="1766465" y="0"/>
                </a:lnTo>
              </a:path>
            </a:pathLst>
          </a:custGeom>
          <a:ln w="13315">
            <a:solidFill>
              <a:srgbClr val="23747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34204" y="6777003"/>
            <a:ext cx="1054100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90100"/>
              </a:lnSpc>
            </a:pPr>
            <a:r>
              <a:rPr sz="1050" spc="-65" dirty="0">
                <a:solidFill>
                  <a:srgbClr val="288964"/>
                </a:solidFill>
                <a:latin typeface="Times New Roman"/>
                <a:cs typeface="Times New Roman"/>
              </a:rPr>
              <a:t>F</a:t>
            </a:r>
            <a:r>
              <a:rPr sz="1050" spc="30" dirty="0">
                <a:solidFill>
                  <a:srgbClr val="288964"/>
                </a:solidFill>
                <a:latin typeface="Times New Roman"/>
                <a:cs typeface="Times New Roman"/>
              </a:rPr>
              <a:t>undacja</a:t>
            </a:r>
            <a:r>
              <a:rPr sz="1050" spc="15" dirty="0">
                <a:solidFill>
                  <a:srgbClr val="288964"/>
                </a:solidFill>
                <a:latin typeface="Times New Roman"/>
                <a:cs typeface="Times New Roman"/>
              </a:rPr>
              <a:t> </a:t>
            </a:r>
            <a:r>
              <a:rPr sz="1050" spc="-5" dirty="0">
                <a:solidFill>
                  <a:srgbClr val="288964"/>
                </a:solidFill>
                <a:latin typeface="Times New Roman"/>
                <a:cs typeface="Times New Roman"/>
              </a:rPr>
              <a:t>Młodzieżowej </a:t>
            </a:r>
            <a:r>
              <a:rPr sz="1050" spc="5" dirty="0">
                <a:solidFill>
                  <a:srgbClr val="288964"/>
                </a:solidFill>
                <a:latin typeface="Times New Roman"/>
                <a:cs typeface="Times New Roman"/>
              </a:rPr>
              <a:t>Przedsiębiorczości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29877" y="6840327"/>
            <a:ext cx="2165350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285" dirty="0">
                <a:solidFill>
                  <a:srgbClr val="2A4B82"/>
                </a:solidFill>
                <a:latin typeface="Arial"/>
                <a:cs typeface="Arial"/>
              </a:rPr>
              <a:t>F</a:t>
            </a:r>
            <a:r>
              <a:rPr sz="1300" spc="-40" dirty="0">
                <a:solidFill>
                  <a:srgbClr val="2A4B82"/>
                </a:solidFill>
                <a:latin typeface="Arial"/>
                <a:cs typeface="Arial"/>
              </a:rPr>
              <a:t>un</a:t>
            </a:r>
            <a:r>
              <a:rPr sz="1300" spc="-145" dirty="0">
                <a:solidFill>
                  <a:srgbClr val="2A4B82"/>
                </a:solidFill>
                <a:latin typeface="Arial"/>
                <a:cs typeface="Arial"/>
              </a:rPr>
              <a:t>d</a:t>
            </a:r>
            <a:r>
              <a:rPr sz="1300" spc="-75" dirty="0">
                <a:solidFill>
                  <a:srgbClr val="2A4B82"/>
                </a:solidFill>
                <a:latin typeface="Arial"/>
                <a:cs typeface="Arial"/>
              </a:rPr>
              <a:t>acja</a:t>
            </a:r>
            <a:r>
              <a:rPr sz="1300" spc="-50" dirty="0">
                <a:solidFill>
                  <a:srgbClr val="2A4B82"/>
                </a:solidFill>
                <a:latin typeface="Arial"/>
                <a:cs typeface="Arial"/>
              </a:rPr>
              <a:t> Kro</a:t>
            </a:r>
            <a:r>
              <a:rPr sz="1300" spc="-155" dirty="0">
                <a:solidFill>
                  <a:srgbClr val="2A4B82"/>
                </a:solidFill>
                <a:latin typeface="Arial"/>
                <a:cs typeface="Arial"/>
              </a:rPr>
              <a:t>n</a:t>
            </a:r>
            <a:r>
              <a:rPr sz="1300" spc="-45" dirty="0">
                <a:solidFill>
                  <a:srgbClr val="2A4B82"/>
                </a:solidFill>
                <a:latin typeface="Arial"/>
                <a:cs typeface="Arial"/>
              </a:rPr>
              <a:t>e</a:t>
            </a:r>
            <a:r>
              <a:rPr sz="1300" spc="-80" dirty="0">
                <a:solidFill>
                  <a:srgbClr val="2A4B82"/>
                </a:solidFill>
                <a:latin typeface="Arial"/>
                <a:cs typeface="Arial"/>
              </a:rPr>
              <a:t>n</a:t>
            </a:r>
            <a:r>
              <a:rPr sz="1300" spc="5" dirty="0">
                <a:solidFill>
                  <a:srgbClr val="2A4B82"/>
                </a:solidFill>
                <a:latin typeface="Arial"/>
                <a:cs typeface="Arial"/>
              </a:rPr>
              <a:t>berga]</a:t>
            </a:r>
            <a:r>
              <a:rPr sz="1300" spc="175" dirty="0">
                <a:solidFill>
                  <a:srgbClr val="2A4B82"/>
                </a:solidFill>
                <a:latin typeface="Arial"/>
                <a:cs typeface="Arial"/>
              </a:rPr>
              <a:t> </a:t>
            </a:r>
            <a:r>
              <a:rPr sz="900" spc="25" dirty="0">
                <a:solidFill>
                  <a:srgbClr val="6277A5"/>
                </a:solidFill>
                <a:latin typeface="Times New Roman"/>
                <a:cs typeface="Times New Roman"/>
              </a:rPr>
              <a:t>inspi</a:t>
            </a:r>
            <a:r>
              <a:rPr sz="900" spc="85" dirty="0">
                <a:solidFill>
                  <a:srgbClr val="6277A5"/>
                </a:solidFill>
                <a:latin typeface="Times New Roman"/>
                <a:cs typeface="Times New Roman"/>
              </a:rPr>
              <a:t>r</a:t>
            </a:r>
            <a:r>
              <a:rPr sz="900" spc="-35" dirty="0">
                <a:solidFill>
                  <a:srgbClr val="6277A5"/>
                </a:solidFill>
                <a:latin typeface="Times New Roman"/>
                <a:cs typeface="Times New Roman"/>
              </a:rPr>
              <a:t>cia</a:t>
            </a:r>
            <a:r>
              <a:rPr sz="900" spc="45" dirty="0">
                <a:solidFill>
                  <a:srgbClr val="6277A5"/>
                </a:solidFill>
                <a:latin typeface="Times New Roman"/>
                <a:cs typeface="Times New Roman"/>
              </a:rPr>
              <a:t> </a:t>
            </a:r>
            <a:r>
              <a:rPr sz="900" spc="90" dirty="0">
                <a:solidFill>
                  <a:srgbClr val="828AAC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22697" y="6945502"/>
            <a:ext cx="1193800" cy="23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-12944" dirty="0">
                <a:solidFill>
                  <a:srgbClr val="0A4942"/>
                </a:solidFill>
                <a:latin typeface="Times New Roman"/>
                <a:cs typeface="Times New Roman"/>
              </a:rPr>
              <a:t>•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9821" y="6945502"/>
            <a:ext cx="1787525" cy="23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solidFill>
                  <a:srgbClr val="186D66"/>
                </a:solidFill>
                <a:latin typeface="Times New Roman"/>
                <a:cs typeface="Times New Roman"/>
              </a:rPr>
              <a:t>Narod</a:t>
            </a:r>
            <a:r>
              <a:rPr sz="1450" spc="40" dirty="0">
                <a:solidFill>
                  <a:srgbClr val="186D66"/>
                </a:solidFill>
                <a:latin typeface="Times New Roman"/>
                <a:cs typeface="Times New Roman"/>
              </a:rPr>
              <a:t>o</a:t>
            </a:r>
            <a:r>
              <a:rPr sz="1450" spc="15" dirty="0">
                <a:solidFill>
                  <a:srgbClr val="186D66"/>
                </a:solidFill>
                <a:latin typeface="Times New Roman"/>
                <a:cs typeface="Times New Roman"/>
              </a:rPr>
              <a:t>wy</a:t>
            </a:r>
            <a:r>
              <a:rPr sz="1450" spc="30" dirty="0">
                <a:solidFill>
                  <a:srgbClr val="186D66"/>
                </a:solidFill>
                <a:latin typeface="Times New Roman"/>
                <a:cs typeface="Times New Roman"/>
              </a:rPr>
              <a:t> </a:t>
            </a:r>
            <a:r>
              <a:rPr sz="1450" spc="-105" dirty="0">
                <a:solidFill>
                  <a:srgbClr val="186D66"/>
                </a:solidFill>
                <a:latin typeface="Times New Roman"/>
                <a:cs typeface="Times New Roman"/>
              </a:rPr>
              <a:t>B</a:t>
            </a:r>
            <a:r>
              <a:rPr sz="1450" spc="75" dirty="0">
                <a:solidFill>
                  <a:srgbClr val="186D66"/>
                </a:solidFill>
                <a:latin typeface="Times New Roman"/>
                <a:cs typeface="Times New Roman"/>
              </a:rPr>
              <a:t>ank</a:t>
            </a:r>
            <a:r>
              <a:rPr sz="1450" spc="20" dirty="0">
                <a:solidFill>
                  <a:srgbClr val="186D66"/>
                </a:solidFill>
                <a:latin typeface="Times New Roman"/>
                <a:cs typeface="Times New Roman"/>
              </a:rPr>
              <a:t> </a:t>
            </a:r>
            <a:r>
              <a:rPr sz="1450" spc="-45" dirty="0">
                <a:solidFill>
                  <a:srgbClr val="186D66"/>
                </a:solidFill>
                <a:latin typeface="Times New Roman"/>
                <a:cs typeface="Times New Roman"/>
              </a:rPr>
              <a:t>P</a:t>
            </a:r>
            <a:r>
              <a:rPr sz="1450" spc="5" dirty="0">
                <a:solidFill>
                  <a:srgbClr val="186D66"/>
                </a:solidFill>
                <a:latin typeface="Times New Roman"/>
                <a:cs typeface="Times New Roman"/>
              </a:rPr>
              <a:t>o</a:t>
            </a:r>
            <a:r>
              <a:rPr sz="1450" spc="10" dirty="0">
                <a:solidFill>
                  <a:srgbClr val="186D66"/>
                </a:solidFill>
                <a:latin typeface="Times New Roman"/>
                <a:cs typeface="Times New Roman"/>
              </a:rPr>
              <a:t>l</a:t>
            </a:r>
            <a:r>
              <a:rPr sz="1450" spc="-80" dirty="0">
                <a:solidFill>
                  <a:srgbClr val="186D66"/>
                </a:solidFill>
                <a:latin typeface="Times New Roman"/>
                <a:cs typeface="Times New Roman"/>
              </a:rPr>
              <a:t>s</a:t>
            </a:r>
            <a:r>
              <a:rPr sz="1450" spc="5" dirty="0">
                <a:solidFill>
                  <a:srgbClr val="186D66"/>
                </a:solidFill>
                <a:latin typeface="Times New Roman"/>
                <a:cs typeface="Times New Roman"/>
              </a:rPr>
              <a:t>ki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62480" y="7029188"/>
            <a:ext cx="969644" cy="21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15" dirty="0">
                <a:solidFill>
                  <a:srgbClr val="2A4B82"/>
                </a:solidFill>
                <a:latin typeface="Arial"/>
                <a:cs typeface="Arial"/>
              </a:rPr>
              <a:t>c</a:t>
            </a:r>
            <a:r>
              <a:rPr sz="1350" spc="50" dirty="0">
                <a:solidFill>
                  <a:srgbClr val="4F3F69"/>
                </a:solidFill>
                <a:latin typeface="Arial"/>
                <a:cs typeface="Arial"/>
              </a:rPr>
              <a:t>ffi</a:t>
            </a:r>
            <a:r>
              <a:rPr sz="1350" spc="-125" dirty="0">
                <a:solidFill>
                  <a:srgbClr val="4F3F69"/>
                </a:solidFill>
                <a:latin typeface="Arial"/>
                <a:cs typeface="Arial"/>
              </a:rPr>
              <a:t> </a:t>
            </a:r>
            <a:r>
              <a:rPr sz="1350" spc="-50" dirty="0">
                <a:solidFill>
                  <a:srgbClr val="2A4B82"/>
                </a:solidFill>
                <a:latin typeface="Arial"/>
                <a:cs typeface="Arial"/>
              </a:rPr>
              <a:t>handlowy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76509" y="7105388"/>
            <a:ext cx="539115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20" dirty="0">
                <a:solidFill>
                  <a:srgbClr val="4D6B9C"/>
                </a:solidFill>
                <a:latin typeface="Arial"/>
                <a:cs typeface="Arial"/>
              </a:rPr>
              <a:t>do</a:t>
            </a:r>
            <a:r>
              <a:rPr sz="750" spc="-5" dirty="0">
                <a:solidFill>
                  <a:srgbClr val="4D6B9C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4D6B9C"/>
                </a:solidFill>
                <a:latin typeface="Arial"/>
                <a:cs typeface="Arial"/>
              </a:rPr>
              <a:t>działania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Bezpieczeństwo kosztuje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36930">
              <a:lnSpc>
                <a:spcPct val="134200"/>
              </a:lnSpc>
            </a:pPr>
            <a:r>
              <a:rPr dirty="0"/>
              <a:t>Im lepszy system nadzoru, im wyższe wymagania, tym wyższe koszt</a:t>
            </a:r>
            <a:r>
              <a:rPr spc="-135" dirty="0"/>
              <a:t>y</a:t>
            </a:r>
            <a:r>
              <a:rPr dirty="0"/>
              <a:t>, które ponoszą klienci.</a:t>
            </a:r>
          </a:p>
          <a:p>
            <a:pPr>
              <a:lnSpc>
                <a:spcPts val="1800"/>
              </a:lnSpc>
            </a:pPr>
            <a:endParaRPr/>
          </a:p>
          <a:p>
            <a:pPr>
              <a:lnSpc>
                <a:spcPts val="1800"/>
              </a:lnSpc>
              <a:spcBef>
                <a:spcPts val="39"/>
              </a:spcBef>
            </a:pPr>
            <a:endParaRPr/>
          </a:p>
          <a:p>
            <a:pPr marL="12700">
              <a:lnSpc>
                <a:spcPct val="100000"/>
              </a:lnSpc>
            </a:pPr>
            <a:r>
              <a:rPr dirty="0"/>
              <a:t>Bezpieczny system bankowy jest więc kosztowny – pojawia się więc nisza dla</a:t>
            </a:r>
          </a:p>
          <a:p>
            <a:pPr>
              <a:lnSpc>
                <a:spcPts val="1200"/>
              </a:lnSpc>
              <a:spcBef>
                <a:spcPts val="20"/>
              </a:spcBef>
            </a:pPr>
            <a:endParaRPr sz="1200"/>
          </a:p>
          <a:p>
            <a:pPr>
              <a:lnSpc>
                <a:spcPts val="1800"/>
              </a:lnSpc>
            </a:pPr>
            <a:endParaRPr/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Shadow Banking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700"/>
              </a:lnSpc>
              <a:spcBef>
                <a:spcPts val="78"/>
              </a:spcBef>
            </a:pPr>
            <a:endParaRPr sz="2700"/>
          </a:p>
          <a:p>
            <a:pPr marL="12700" marR="6350">
              <a:lnSpc>
                <a:spcPct val="134300"/>
              </a:lnSpc>
              <a:tabLst>
                <a:tab pos="1371600" algn="l"/>
              </a:tabLst>
            </a:pPr>
            <a:r>
              <a:rPr b="1" spc="-5" dirty="0">
                <a:latin typeface="Arial"/>
                <a:cs typeface="Arial"/>
              </a:rPr>
              <a:t>U</a:t>
            </a:r>
            <a:r>
              <a:rPr dirty="0"/>
              <a:t>sługi finansowe świadczone przez instytucje nie będące bankami i nie podlegające regulacjom i	nadzorowi bankowemu.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266</Words>
  <Application>Microsoft Office PowerPoint</Application>
  <PresentationFormat>Niestandardowy</PresentationFormat>
  <Paragraphs>88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Office Theme</vt:lpstr>
      <vt:lpstr>Slajd 1</vt:lpstr>
      <vt:lpstr>Ilość banków w Polsce</vt:lpstr>
      <vt:lpstr>Slajd 3</vt:lpstr>
      <vt:lpstr>Koncentracja sektora bankowego w 2013 r.</vt:lpstr>
      <vt:lpstr>Dobre strony konkurencji</vt:lpstr>
      <vt:lpstr>Dźwignia finansowa (lewar)</vt:lpstr>
      <vt:lpstr>Slajd 7</vt:lpstr>
      <vt:lpstr>Slajd 8</vt:lpstr>
      <vt:lpstr>Bezpieczeństwo kosztuje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cp:lastModifiedBy>Bogna</cp:lastModifiedBy>
  <cp:revision>1</cp:revision>
  <dcterms:created xsi:type="dcterms:W3CDTF">2014-12-28T22:36:26Z</dcterms:created>
  <dcterms:modified xsi:type="dcterms:W3CDTF">2014-12-28T22:02:58Z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2014-12-28T00:00:00Z</vt:filetime>
  </property>
  <property fmtid="{D5CDD505-2E9C-101B-9397-08002B2CF9AE}" pid="3" name="LastSaved">
    <vt:filetime>2014-12-28T00:00:00Z</vt:filetime>
  </property>
</Properties>
</file>