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2850"/>
  <p:notesSz cx="10693400" cy="75628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4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2003" cy="75590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7300" y="1357107"/>
            <a:ext cx="8558799" cy="375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7300" y="2088627"/>
            <a:ext cx="8558799" cy="3500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Kreacja pieniądza bankowego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8999" y="2169007"/>
          <a:ext cx="8514003" cy="3437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1301"/>
                <a:gridCol w="2851400"/>
                <a:gridCol w="2831302"/>
              </a:tblGrid>
              <a:tr h="419298">
                <a:tc>
                  <a:txBody>
                    <a:bodyPr/>
                    <a:lstStyle/>
                    <a:p>
                      <a:pPr marL="6565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Depozyty przyjęte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Rezerwa obowiązkowa (10%)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Kredyty udzielone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</a:tr>
              <a:tr h="43200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939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1999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1998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72,9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656,1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2001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1929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Kreacja pieniądza bankowego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8999" y="2169007"/>
          <a:ext cx="8514003" cy="3437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1301"/>
                <a:gridCol w="2851400"/>
                <a:gridCol w="2831302"/>
              </a:tblGrid>
              <a:tr h="419298">
                <a:tc>
                  <a:txBody>
                    <a:bodyPr/>
                    <a:lstStyle/>
                    <a:p>
                      <a:pPr marL="6565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Depozyty przyjęte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Rezerwa obowiązkowa (10%)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Kredyty udzielone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</a:tr>
              <a:tr h="43200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939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1999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1998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72,9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656,1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2001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19293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426AB3"/>
                          </a:solidFill>
                          <a:latin typeface="Arial"/>
                          <a:cs typeface="Arial"/>
                        </a:rPr>
                        <a:t>10 000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426AB3"/>
                          </a:solidFill>
                          <a:latin typeface="Arial"/>
                          <a:cs typeface="Arial"/>
                        </a:rPr>
                        <a:t>1 000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426AB3"/>
                          </a:solidFill>
                          <a:latin typeface="Arial"/>
                          <a:cs typeface="Arial"/>
                        </a:rPr>
                        <a:t>9 000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Pożyczanie bez pośrednictwa banku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300" y="2088627"/>
            <a:ext cx="5895340" cy="3561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31F20"/>
                </a:solidFill>
                <a:latin typeface="Arial"/>
                <a:cs typeface="Arial"/>
              </a:rPr>
              <a:t>OSOBA</a:t>
            </a:r>
            <a:r>
              <a:rPr sz="24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/>
                <a:cs typeface="Arial"/>
              </a:rPr>
              <a:t>– OSOBA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20"/>
              </a:spcBef>
            </a:pPr>
            <a:r>
              <a:rPr sz="2200" b="1" dirty="0">
                <a:solidFill>
                  <a:srgbClr val="231F20"/>
                </a:solidFill>
                <a:latin typeface="Arial"/>
                <a:cs typeface="Arial"/>
              </a:rPr>
              <a:t>Zalety: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ts val="2050"/>
              </a:lnSpc>
              <a:spcBef>
                <a:spcPts val="30"/>
              </a:spcBef>
            </a:pPr>
            <a:endParaRPr sz="2050" dirty="0"/>
          </a:p>
          <a:p>
            <a:pPr marL="12700">
              <a:lnSpc>
                <a:spcPct val="100000"/>
              </a:lnSpc>
              <a:tabLst>
                <a:tab pos="227965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-	</a:t>
            </a:r>
            <a:r>
              <a:rPr sz="1800" spc="-5" dirty="0">
                <a:solidFill>
                  <a:srgbClr val="231F20"/>
                </a:solidFill>
                <a:latin typeface="Arial"/>
                <a:cs typeface="Arial"/>
              </a:rPr>
              <a:t>niski</a:t>
            </a: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sz="1800" spc="-10" dirty="0">
                <a:solidFill>
                  <a:srgbClr val="231F20"/>
                </a:solidFill>
                <a:latin typeface="Arial"/>
                <a:cs typeface="Arial"/>
              </a:rPr>
              <a:t>koszty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250"/>
              </a:lnSpc>
              <a:spcBef>
                <a:spcPts val="29"/>
              </a:spcBef>
            </a:pPr>
            <a:endParaRPr sz="1250" dirty="0"/>
          </a:p>
          <a:p>
            <a:pPr>
              <a:lnSpc>
                <a:spcPts val="1800"/>
              </a:lnSpc>
            </a:pPr>
            <a:endParaRPr sz="1800" dirty="0"/>
          </a:p>
          <a:p>
            <a:pPr>
              <a:lnSpc>
                <a:spcPts val="1800"/>
              </a:lnSpc>
            </a:pPr>
            <a:endParaRPr sz="1800" dirty="0"/>
          </a:p>
          <a:p>
            <a:pPr marL="12700">
              <a:lnSpc>
                <a:spcPct val="100000"/>
              </a:lnSpc>
            </a:pPr>
            <a:r>
              <a:rPr sz="2200" b="1" spc="-8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2200" b="1" dirty="0">
                <a:solidFill>
                  <a:srgbClr val="231F20"/>
                </a:solidFill>
                <a:latin typeface="Arial"/>
                <a:cs typeface="Arial"/>
              </a:rPr>
              <a:t>ady: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ts val="2050"/>
              </a:lnSpc>
              <a:spcBef>
                <a:spcPts val="29"/>
              </a:spcBef>
            </a:pPr>
            <a:endParaRPr sz="2050" dirty="0"/>
          </a:p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8600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trudno dopasować popyt i podaż (co do kwoty i terminu)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60"/>
              </a:spcBef>
              <a:buClr>
                <a:srgbClr val="231F20"/>
              </a:buClr>
              <a:buFont typeface="Arial"/>
              <a:buChar char="-"/>
            </a:pPr>
            <a:endParaRPr sz="2100" dirty="0"/>
          </a:p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8600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duże </a:t>
            </a:r>
            <a:r>
              <a:rPr sz="1800" dirty="0" err="1">
                <a:solidFill>
                  <a:srgbClr val="231F20"/>
                </a:solidFill>
                <a:latin typeface="Arial"/>
                <a:cs typeface="Arial"/>
              </a:rPr>
              <a:t>ryzyko</a:t>
            </a: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lang="pl-PL" sz="1800" dirty="0" smtClean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8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tego, który udziela pożyczki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Pożyczanie z pośrednictwem banku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300" y="2088627"/>
            <a:ext cx="7012305" cy="3500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31F20"/>
                </a:solidFill>
                <a:latin typeface="Arial"/>
                <a:cs typeface="Arial"/>
              </a:rPr>
              <a:t>OSOBA</a:t>
            </a:r>
            <a:r>
              <a:rPr sz="24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/>
                <a:cs typeface="Arial"/>
              </a:rPr>
              <a:t>– BANK – OSOBA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20"/>
              </a:spcBef>
            </a:pPr>
            <a:r>
              <a:rPr sz="2200" b="1" dirty="0">
                <a:solidFill>
                  <a:srgbClr val="231F20"/>
                </a:solidFill>
                <a:latin typeface="Arial"/>
                <a:cs typeface="Arial"/>
              </a:rPr>
              <a:t>Zalety: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2050"/>
              </a:lnSpc>
              <a:spcBef>
                <a:spcPts val="30"/>
              </a:spcBef>
            </a:pPr>
            <a:endParaRPr sz="2050"/>
          </a:p>
          <a:p>
            <a:pPr marL="12700">
              <a:lnSpc>
                <a:spcPct val="100000"/>
              </a:lnSpc>
              <a:tabLst>
                <a:tab pos="227965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-	wiele możliwości pożyczania i lokowania środków na różne terminy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59"/>
              </a:spcBef>
            </a:pPr>
            <a:endParaRPr sz="2100"/>
          </a:p>
          <a:p>
            <a:pPr marL="12700">
              <a:lnSpc>
                <a:spcPct val="100000"/>
              </a:lnSpc>
              <a:tabLst>
                <a:tab pos="227965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-	</a:t>
            </a:r>
            <a:r>
              <a:rPr sz="1800" spc="-5" dirty="0">
                <a:solidFill>
                  <a:srgbClr val="231F20"/>
                </a:solidFill>
                <a:latin typeface="Arial"/>
                <a:cs typeface="Arial"/>
              </a:rPr>
              <a:t>bra</a:t>
            </a: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k ryzyka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800"/>
              </a:lnSpc>
            </a:pPr>
            <a:endParaRPr sz="1800"/>
          </a:p>
          <a:p>
            <a:pPr>
              <a:lnSpc>
                <a:spcPts val="2600"/>
              </a:lnSpc>
              <a:spcBef>
                <a:spcPts val="0"/>
              </a:spcBef>
            </a:pPr>
            <a:endParaRPr sz="2600"/>
          </a:p>
          <a:p>
            <a:pPr marL="12700">
              <a:lnSpc>
                <a:spcPct val="100000"/>
              </a:lnSpc>
            </a:pPr>
            <a:r>
              <a:rPr sz="2200" b="1" spc="-8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2200" b="1" dirty="0">
                <a:solidFill>
                  <a:srgbClr val="231F20"/>
                </a:solidFill>
                <a:latin typeface="Arial"/>
                <a:cs typeface="Arial"/>
              </a:rPr>
              <a:t>ady: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2050"/>
              </a:lnSpc>
              <a:spcBef>
                <a:spcPts val="29"/>
              </a:spcBef>
            </a:pPr>
            <a:endParaRPr sz="2050"/>
          </a:p>
          <a:p>
            <a:pPr marL="12700">
              <a:lnSpc>
                <a:spcPct val="100000"/>
              </a:lnSpc>
              <a:tabLst>
                <a:tab pos="227965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-	wyższe koszty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/>
              <a:t>Czym zajmuje się bank?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7300" y="2073388"/>
            <a:ext cx="4675505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8600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udziela kredytów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59"/>
              </a:spcBef>
              <a:buClr>
                <a:srgbClr val="231F20"/>
              </a:buClr>
              <a:buFont typeface="Arial"/>
              <a:buChar char="-"/>
            </a:pPr>
            <a:endParaRPr sz="2100"/>
          </a:p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8600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przyjmuje lokaty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60"/>
              </a:spcBef>
              <a:buClr>
                <a:srgbClr val="231F20"/>
              </a:buClr>
              <a:buFont typeface="Arial"/>
              <a:buChar char="-"/>
            </a:pPr>
            <a:endParaRPr sz="2100"/>
          </a:p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8600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prowadzi rachunki bankowe osób i instytucji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37810" y="2073388"/>
            <a:ext cx="2134870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9235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dokonuje rozliczeń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59"/>
              </a:spcBef>
              <a:buClr>
                <a:srgbClr val="231F20"/>
              </a:buClr>
              <a:buFont typeface="Arial"/>
              <a:buChar char="-"/>
            </a:pPr>
            <a:endParaRPr sz="2100"/>
          </a:p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9235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wymienia waluty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60"/>
              </a:spcBef>
              <a:buClr>
                <a:srgbClr val="231F20"/>
              </a:buClr>
              <a:buFont typeface="Arial"/>
              <a:buChar char="-"/>
            </a:pPr>
            <a:endParaRPr sz="2100"/>
          </a:p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8600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doradza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300" y="4111107"/>
            <a:ext cx="3701415" cy="155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31F20"/>
                </a:solidFill>
                <a:latin typeface="Arial"/>
                <a:cs typeface="Arial"/>
              </a:rPr>
              <a:t>Pośredniczy w sprzedaży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2700"/>
              </a:lnSpc>
              <a:spcBef>
                <a:spcPts val="59"/>
              </a:spcBef>
            </a:pPr>
            <a:endParaRPr sz="2700"/>
          </a:p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8600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ubezpieczeń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00"/>
              </a:lnSpc>
              <a:spcBef>
                <a:spcPts val="59"/>
              </a:spcBef>
              <a:buClr>
                <a:srgbClr val="231F20"/>
              </a:buClr>
              <a:buFont typeface="Arial"/>
              <a:buChar char="-"/>
            </a:pPr>
            <a:endParaRPr sz="2100"/>
          </a:p>
          <a:p>
            <a:pPr marL="228600" indent="-215900">
              <a:lnSpc>
                <a:spcPct val="100000"/>
              </a:lnSpc>
              <a:buClr>
                <a:srgbClr val="231F20"/>
              </a:buClr>
              <a:buFont typeface="Arial"/>
              <a:buChar char="-"/>
              <a:tabLst>
                <a:tab pos="228600" algn="l"/>
              </a:tabLst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papierów wartościowych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Kreacja pieniądza bankowego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8999" y="2169007"/>
          <a:ext cx="8514003" cy="3437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1301"/>
                <a:gridCol w="2851400"/>
                <a:gridCol w="2831302"/>
              </a:tblGrid>
              <a:tr h="419298">
                <a:tc>
                  <a:txBody>
                    <a:bodyPr/>
                    <a:lstStyle/>
                    <a:p>
                      <a:pPr marL="6565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Depozyty przyjęte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Rezerwa obowiązkowa (10%)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Kredyty udzielone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</a:tr>
              <a:tr h="43200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9395"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1999"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1998"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2001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1929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Kreacja pieniądza bankowego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8999" y="2169007"/>
          <a:ext cx="8514003" cy="3437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1301"/>
                <a:gridCol w="2851400"/>
                <a:gridCol w="2831302"/>
              </a:tblGrid>
              <a:tr h="419298">
                <a:tc>
                  <a:txBody>
                    <a:bodyPr/>
                    <a:lstStyle/>
                    <a:p>
                      <a:pPr marL="6565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Depozyty przyjęte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Rezerwa obowiązkowa (10%)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Kredyty udzielone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</a:tr>
              <a:tr h="43200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939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1999"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1998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2001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1929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Kreacja pieniądza bankowego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8999" y="2169007"/>
          <a:ext cx="8514003" cy="3437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1301"/>
                <a:gridCol w="2851400"/>
                <a:gridCol w="2831302"/>
              </a:tblGrid>
              <a:tr h="419298">
                <a:tc>
                  <a:txBody>
                    <a:bodyPr/>
                    <a:lstStyle/>
                    <a:p>
                      <a:pPr marL="6565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Depozyty przyjęte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Rezerwa obowiązkowa (10%)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Kredyty udzielone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</a:tr>
              <a:tr h="43200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939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1999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1998"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2001"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1929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Kreacja pieniądza bankowego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8999" y="2169007"/>
          <a:ext cx="8514003" cy="3437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1301"/>
                <a:gridCol w="2851400"/>
                <a:gridCol w="2831302"/>
              </a:tblGrid>
              <a:tr h="419298">
                <a:tc>
                  <a:txBody>
                    <a:bodyPr/>
                    <a:lstStyle/>
                    <a:p>
                      <a:pPr marL="6565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Depozyty przyjęte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Rezerwa obowiązkowa (10%)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Kredyty udzielone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</a:tr>
              <a:tr h="43200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939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1999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1998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72,9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656,1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2001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1929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Kreacja pieniądza bankowego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8999" y="2169007"/>
          <a:ext cx="8514003" cy="3437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1301"/>
                <a:gridCol w="2851400"/>
                <a:gridCol w="2831302"/>
              </a:tblGrid>
              <a:tr h="419298">
                <a:tc>
                  <a:txBody>
                    <a:bodyPr/>
                    <a:lstStyle/>
                    <a:p>
                      <a:pPr marL="65659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Depozyty przyjęte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Rezerwa obowiązkowa (10%)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Kredyty udzielone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426AB3"/>
                    </a:solidFill>
                  </a:tcPr>
                </a:tc>
              </a:tr>
              <a:tr h="43200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939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1999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1998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72,9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656,1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32001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ACD6F2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lnB w="254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3F5"/>
                    </a:solidFill>
                  </a:tcPr>
                </a:tc>
              </a:tr>
              <a:tr h="41929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FFFFFF"/>
                      </a:solidFill>
                      <a:prstDash val="solid"/>
                    </a:lnR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5400">
                      <a:solidFill>
                        <a:srgbClr val="FFFFFF"/>
                      </a:solidFill>
                      <a:prstDash val="solid"/>
                    </a:lnL>
                    <a:lnT w="25400">
                      <a:solidFill>
                        <a:srgbClr val="FFFFFF"/>
                      </a:solidFill>
                      <a:prstDash val="solid"/>
                    </a:lnT>
                    <a:solidFill>
                      <a:srgbClr val="ACD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226</Words>
  <Application>Microsoft Office PowerPoint</Application>
  <PresentationFormat>Niestandardowy</PresentationFormat>
  <Paragraphs>153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Office Theme</vt:lpstr>
      <vt:lpstr>Prezentacja programu PowerPoint</vt:lpstr>
      <vt:lpstr>Pożyczanie bez pośrednictwa banku</vt:lpstr>
      <vt:lpstr>Pożyczanie z pośrednictwem banku</vt:lpstr>
      <vt:lpstr>Czym zajmuje się bank?</vt:lpstr>
      <vt:lpstr>Kreacja pieniądza bankowego</vt:lpstr>
      <vt:lpstr>Kreacja pieniądza bankowego</vt:lpstr>
      <vt:lpstr>Kreacja pieniądza bankowego</vt:lpstr>
      <vt:lpstr>Kreacja pieniądza bankowego</vt:lpstr>
      <vt:lpstr>Kreacja pieniądza bankowego</vt:lpstr>
      <vt:lpstr>Kreacja pieniądza bankowego</vt:lpstr>
      <vt:lpstr>Kreacja pieniądza bankowego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Jarek</dc:creator>
  <cp:lastModifiedBy>Jarek</cp:lastModifiedBy>
  <cp:revision>2</cp:revision>
  <dcterms:created xsi:type="dcterms:W3CDTF">2014-12-14T17:55:59Z</dcterms:created>
  <dcterms:modified xsi:type="dcterms:W3CDTF">2014-12-14T20:36:40Z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2014-12-14T00:00:00Z</vt:filetime>
  </property>
  <property fmtid="{D5CDD505-2E9C-101B-9397-08002B2CF9AE}" pid="3" name="LastSaved">
    <vt:filetime>2014-12-14T00:00:00Z</vt:filetime>
  </property>
</Properties>
</file>